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6" r:id="rId4"/>
    <p:sldId id="262" r:id="rId5"/>
    <p:sldId id="259" r:id="rId6"/>
    <p:sldId id="260" r:id="rId7"/>
    <p:sldId id="261" r:id="rId8"/>
    <p:sldId id="266" r:id="rId9"/>
    <p:sldId id="267" r:id="rId10"/>
    <p:sldId id="264" r:id="rId11"/>
    <p:sldId id="265" r:id="rId12"/>
    <p:sldId id="269" r:id="rId13"/>
    <p:sldId id="263" r:id="rId14"/>
    <p:sldId id="270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40" d="100"/>
          <a:sy n="40" d="100"/>
        </p:scale>
        <p:origin x="100" y="2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BE61A-DD37-485B-8F96-805BFA8792B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DFB69-F9E1-4E32-A55B-968954A86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4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DFB69-F9E1-4E32-A55B-968954A86E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1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DFB69-F9E1-4E32-A55B-968954A86E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DFB69-F9E1-4E32-A55B-968954A86E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7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9917C-1B33-5CC1-270E-0F047C9B5C13}"/>
              </a:ext>
            </a:extLst>
          </p:cNvPr>
          <p:cNvSpPr txBox="1"/>
          <p:nvPr/>
        </p:nvSpPr>
        <p:spPr>
          <a:xfrm flipH="1">
            <a:off x="2286000" y="1333500"/>
            <a:ext cx="9403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웹프로그래밍 기말 프로젝트 </a:t>
            </a:r>
            <a:br>
              <a:rPr lang="en-US" altLang="ko-KR" sz="5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</a:br>
            <a:r>
              <a:rPr lang="ko-KR" altLang="en-US" sz="54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아이디어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FDC4-9BA6-F1E7-5B5F-B229EC0C3E8F}"/>
              </a:ext>
            </a:extLst>
          </p:cNvPr>
          <p:cNvSpPr txBox="1"/>
          <p:nvPr/>
        </p:nvSpPr>
        <p:spPr>
          <a:xfrm flipH="1">
            <a:off x="12877800" y="6972300"/>
            <a:ext cx="9403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201911619</a:t>
            </a:r>
            <a:r>
              <a:rPr lang="ko-KR" altLang="en-US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    김진우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202013250  </a:t>
            </a:r>
            <a:r>
              <a:rPr lang="ko-KR" altLang="en-US" sz="2400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이민윤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202213356   </a:t>
            </a:r>
            <a:r>
              <a:rPr lang="ko-KR" altLang="en-US" sz="2400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이문빈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endParaRPr lang="ko-KR" altLang="en-US" sz="5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2D1CD2-8D75-EE3B-A15D-FE28254B0163}"/>
              </a:ext>
            </a:extLst>
          </p:cNvPr>
          <p:cNvSpPr/>
          <p:nvPr/>
        </p:nvSpPr>
        <p:spPr>
          <a:xfrm>
            <a:off x="1981200" y="1562100"/>
            <a:ext cx="152400" cy="137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63E31-76BB-5588-199A-D094CF6A9F94}"/>
              </a:ext>
            </a:extLst>
          </p:cNvPr>
          <p:cNvSpPr txBox="1"/>
          <p:nvPr/>
        </p:nvSpPr>
        <p:spPr>
          <a:xfrm>
            <a:off x="2255196" y="3302540"/>
            <a:ext cx="1117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Web Programming (Spring 2023)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7B51D-B937-27C2-1653-F9F011EF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6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6683D-68EC-8604-3CBA-DFCFAE2E0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0038" y="1592662"/>
            <a:ext cx="12365637" cy="71016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BCAD6B-FFF8-8E1A-743B-6D35C08615BA}"/>
              </a:ext>
            </a:extLst>
          </p:cNvPr>
          <p:cNvSpPr/>
          <p:nvPr/>
        </p:nvSpPr>
        <p:spPr>
          <a:xfrm>
            <a:off x="11867752" y="7734300"/>
            <a:ext cx="3296047" cy="853796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F2E734-B659-6C66-06D7-174465EE5A37}"/>
              </a:ext>
            </a:extLst>
          </p:cNvPr>
          <p:cNvSpPr/>
          <p:nvPr/>
        </p:nvSpPr>
        <p:spPr>
          <a:xfrm>
            <a:off x="13677651" y="2400300"/>
            <a:ext cx="1333749" cy="853796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16DEF1-472F-7D31-0C2A-6DBC1AD09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69BFC-0AAD-C900-7358-4CC5870F2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3076" y="1614091"/>
            <a:ext cx="12279562" cy="70588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3BCF34-6363-14EA-D5EE-6F6F3E577738}"/>
              </a:ext>
            </a:extLst>
          </p:cNvPr>
          <p:cNvSpPr/>
          <p:nvPr/>
        </p:nvSpPr>
        <p:spPr>
          <a:xfrm>
            <a:off x="2667000" y="2719386"/>
            <a:ext cx="1143000" cy="719142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84AEA0-7491-6A65-BB6F-1F2B9C179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69BFC-0AAD-C900-7358-4CC5870F2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3076" y="1614091"/>
            <a:ext cx="12279562" cy="7058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A4AFBC-C101-A196-B943-322A52F35E80}"/>
              </a:ext>
            </a:extLst>
          </p:cNvPr>
          <p:cNvSpPr/>
          <p:nvPr/>
        </p:nvSpPr>
        <p:spPr>
          <a:xfrm>
            <a:off x="7848600" y="1673155"/>
            <a:ext cx="3124200" cy="676284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048C09-5289-7D87-7E9F-E3D992A35E5E}"/>
              </a:ext>
            </a:extLst>
          </p:cNvPr>
          <p:cNvSpPr/>
          <p:nvPr/>
        </p:nvSpPr>
        <p:spPr>
          <a:xfrm>
            <a:off x="4419600" y="2552700"/>
            <a:ext cx="5715000" cy="5440096"/>
          </a:xfrm>
          <a:prstGeom prst="rect">
            <a:avLst/>
          </a:prstGeom>
          <a:noFill/>
          <a:ln w="1238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774063-585C-8549-4FFD-8B4DA15D1448}"/>
              </a:ext>
            </a:extLst>
          </p:cNvPr>
          <p:cNvSpPr/>
          <p:nvPr/>
        </p:nvSpPr>
        <p:spPr>
          <a:xfrm>
            <a:off x="10515600" y="2552700"/>
            <a:ext cx="2974736" cy="5440097"/>
          </a:xfrm>
          <a:prstGeom prst="rect">
            <a:avLst/>
          </a:prstGeom>
          <a:noFill/>
          <a:ln w="1238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3B45EF-710E-9BC3-F683-817B0AB6DEF4}"/>
              </a:ext>
            </a:extLst>
          </p:cNvPr>
          <p:cNvSpPr/>
          <p:nvPr/>
        </p:nvSpPr>
        <p:spPr>
          <a:xfrm>
            <a:off x="13490336" y="1706114"/>
            <a:ext cx="1252762" cy="621048"/>
          </a:xfrm>
          <a:prstGeom prst="rect">
            <a:avLst/>
          </a:prstGeom>
          <a:noFill/>
          <a:ln w="1238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C9530C-D3FF-7BEE-F47F-FB89FFD4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4EA54-4BC8-9C2E-E040-94BB7F230C8E}"/>
              </a:ext>
            </a:extLst>
          </p:cNvPr>
          <p:cNvSpPr txBox="1"/>
          <p:nvPr/>
        </p:nvSpPr>
        <p:spPr>
          <a:xfrm>
            <a:off x="2057400" y="2628900"/>
            <a:ext cx="13030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김기욱. (2019). [폭염] 지역균형 고려한 무더위쉼터 확충과 열대야쉼터 등 폭염 대책 필요. 부산발전포럼, (), 8-17.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김대수</a:t>
            </a:r>
            <a:r>
              <a:rPr lang="en-US" altLang="ko-KR" dirty="0"/>
              <a:t>, </a:t>
            </a:r>
            <a:r>
              <a:rPr lang="ko-KR" altLang="en-US" dirty="0"/>
              <a:t>박종철</a:t>
            </a:r>
            <a:r>
              <a:rPr lang="en-US" altLang="ko-KR" dirty="0"/>
              <a:t>, </a:t>
            </a:r>
            <a:r>
              <a:rPr lang="ko-KR" altLang="en-US" dirty="0"/>
              <a:t>채여라</a:t>
            </a:r>
            <a:r>
              <a:rPr lang="en-US" altLang="ko-KR" dirty="0"/>
              <a:t>. (2020). </a:t>
            </a:r>
            <a:r>
              <a:rPr lang="ko-KR" altLang="en-US" dirty="0"/>
              <a:t>취약계층을 고려한 무더위쉼터 개선 방안</a:t>
            </a:r>
            <a:r>
              <a:rPr lang="en-US" altLang="ko-KR" dirty="0"/>
              <a:t>. </a:t>
            </a:r>
            <a:r>
              <a:rPr lang="ko-KR" altLang="en-US" dirty="0"/>
              <a:t>환경정책</a:t>
            </a:r>
            <a:r>
              <a:rPr lang="en-US" altLang="ko-KR" dirty="0"/>
              <a:t>, 28(2), 211-230.</a:t>
            </a:r>
          </a:p>
          <a:p>
            <a:endParaRPr lang="en-US" altLang="ko-KR" dirty="0"/>
          </a:p>
          <a:p>
            <a:r>
              <a:rPr lang="ko-KR" altLang="en-US" dirty="0"/>
              <a:t>김은빈 기자</a:t>
            </a:r>
            <a:r>
              <a:rPr lang="en-US" altLang="ko-KR" dirty="0"/>
              <a:t>, “</a:t>
            </a:r>
            <a:r>
              <a:rPr lang="ko-KR" altLang="en-US" dirty="0"/>
              <a:t>무더위쉼터가 </a:t>
            </a:r>
            <a:r>
              <a:rPr lang="ko-KR" altLang="en-US" dirty="0" err="1"/>
              <a:t>뭐야</a:t>
            </a:r>
            <a:r>
              <a:rPr lang="en-US" altLang="ko-KR" dirty="0"/>
              <a:t>?” </a:t>
            </a:r>
            <a:r>
              <a:rPr lang="ko-KR" altLang="en-US" dirty="0"/>
              <a:t>지하철 역사서 더위 피하는 노인들</a:t>
            </a:r>
            <a:r>
              <a:rPr lang="en-US" altLang="ko-KR" dirty="0"/>
              <a:t>, </a:t>
            </a:r>
            <a:r>
              <a:rPr lang="ko-KR" altLang="en-US" dirty="0"/>
              <a:t>쿠키뉴스</a:t>
            </a:r>
            <a:r>
              <a:rPr lang="en-US" altLang="ko-KR" dirty="0"/>
              <a:t>, 2022.08.19. </a:t>
            </a:r>
          </a:p>
          <a:p>
            <a:endParaRPr lang="en-US" altLang="ko-KR" dirty="0"/>
          </a:p>
          <a:p>
            <a:r>
              <a:rPr lang="ko-KR" altLang="en-US" dirty="0"/>
              <a:t>안종원 기자</a:t>
            </a:r>
            <a:r>
              <a:rPr lang="en-US" altLang="ko-KR" dirty="0"/>
              <a:t>, </a:t>
            </a:r>
            <a:r>
              <a:rPr lang="ko-KR" altLang="en-US" dirty="0" err="1"/>
              <a:t>행안부</a:t>
            </a:r>
            <a:r>
              <a:rPr lang="en-US" altLang="ko-KR" dirty="0"/>
              <a:t>, 17</a:t>
            </a:r>
            <a:r>
              <a:rPr lang="ko-KR" altLang="en-US" dirty="0"/>
              <a:t>개 시도에 폭염대책 특별교부세 총 </a:t>
            </a:r>
            <a:r>
              <a:rPr lang="en-US" altLang="ko-KR" dirty="0"/>
              <a:t>124</a:t>
            </a:r>
            <a:r>
              <a:rPr lang="ko-KR" altLang="en-US" dirty="0"/>
              <a:t>억 원 지원</a:t>
            </a:r>
            <a:r>
              <a:rPr lang="en-US" altLang="ko-KR" dirty="0"/>
              <a:t>,</a:t>
            </a:r>
            <a:r>
              <a:rPr lang="ko-KR" altLang="en-US" dirty="0"/>
              <a:t> 국제뉴스</a:t>
            </a:r>
            <a:r>
              <a:rPr lang="en-US" altLang="ko-KR" dirty="0"/>
              <a:t>, 2023.05.09</a:t>
            </a:r>
          </a:p>
          <a:p>
            <a:endParaRPr lang="en-US" altLang="ko-KR" dirty="0"/>
          </a:p>
          <a:p>
            <a:r>
              <a:rPr lang="ko-KR" altLang="en-US" dirty="0"/>
              <a:t>기상청  보도자료</a:t>
            </a:r>
            <a:r>
              <a:rPr lang="en-US" altLang="ko-KR" dirty="0"/>
              <a:t>(2019.01.08.).  2018</a:t>
            </a:r>
            <a:r>
              <a:rPr lang="ko-KR" altLang="en-US" dirty="0"/>
              <a:t>년 기상특성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부산광역시</a:t>
            </a:r>
            <a:r>
              <a:rPr lang="en-US" altLang="ko-KR" dirty="0"/>
              <a:t>(2019a). 2018</a:t>
            </a:r>
            <a:r>
              <a:rPr lang="ko-KR" altLang="en-US" dirty="0"/>
              <a:t>년 폭염 백서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질병관리본부</a:t>
            </a:r>
            <a:r>
              <a:rPr lang="en-US" altLang="ko-KR" dirty="0"/>
              <a:t>(2019).  2018  </a:t>
            </a:r>
            <a:r>
              <a:rPr lang="ko-KR" altLang="en-US" dirty="0"/>
              <a:t>폭염으로  인한 </a:t>
            </a:r>
            <a:r>
              <a:rPr lang="ko-KR" altLang="en-US" dirty="0" err="1"/>
              <a:t>온열질환</a:t>
            </a:r>
            <a:r>
              <a:rPr lang="ko-KR" altLang="en-US" dirty="0"/>
              <a:t> 신고현황 연보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기상청  보도자료</a:t>
            </a:r>
            <a:r>
              <a:rPr lang="en-US" altLang="ko-KR" dirty="0"/>
              <a:t>(2019.01.08.).  2018</a:t>
            </a:r>
            <a:r>
              <a:rPr lang="ko-KR" altLang="en-US" dirty="0"/>
              <a:t>년 기상특성</a:t>
            </a:r>
            <a:r>
              <a:rPr lang="en-US" altLang="ko-KR" dirty="0"/>
              <a:t>.</a:t>
            </a:r>
          </a:p>
        </p:txBody>
      </p:sp>
      <p:sp>
        <p:nvSpPr>
          <p:cNvPr id="8" name="Object 58">
            <a:extLst>
              <a:ext uri="{FF2B5EF4-FFF2-40B4-BE49-F238E27FC236}">
                <a16:creationId xmlns:a16="http://schemas.microsoft.com/office/drawing/2014/main" id="{A6948D47-9944-68A1-7129-3F4D939844B4}"/>
              </a:ext>
            </a:extLst>
          </p:cNvPr>
          <p:cNvSpPr txBox="1"/>
          <p:nvPr/>
        </p:nvSpPr>
        <p:spPr>
          <a:xfrm>
            <a:off x="1219200" y="1028700"/>
            <a:ext cx="215347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latin typeface="한컴 윤체 B" panose="02020603020101020101" pitchFamily="18" charset="-127"/>
                <a:ea typeface="한컴 윤체 B" panose="02020603020101020101" pitchFamily="18" charset="-127"/>
              </a:rPr>
              <a:t>참고자료</a:t>
            </a:r>
            <a:endParaRPr lang="en-US" sz="36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38C77-A96A-A72C-434B-24DDD828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3">
            <a:extLst>
              <a:ext uri="{FF2B5EF4-FFF2-40B4-BE49-F238E27FC236}">
                <a16:creationId xmlns:a16="http://schemas.microsoft.com/office/drawing/2014/main" id="{05D101AE-BD11-A85B-CB0C-A7EBA29BDCB9}"/>
              </a:ext>
            </a:extLst>
          </p:cNvPr>
          <p:cNvSpPr txBox="1"/>
          <p:nvPr/>
        </p:nvSpPr>
        <p:spPr>
          <a:xfrm>
            <a:off x="1642834" y="4481780"/>
            <a:ext cx="150023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-200" dirty="0">
                <a:solidFill>
                  <a:srgbClr val="262626"/>
                </a:solidFill>
                <a:latin typeface="Gmarket Sans Medium" pitchFamily="34" charset="0"/>
              </a:rPr>
              <a:t>Q &amp; A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4412C-CEE8-96AA-417F-0690550B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>
            <a:extLst>
              <a:ext uri="{FF2B5EF4-FFF2-40B4-BE49-F238E27FC236}">
                <a16:creationId xmlns:a16="http://schemas.microsoft.com/office/drawing/2014/main" id="{3838BAA3-4923-2022-EBF8-8B507A177E7A}"/>
              </a:ext>
            </a:extLst>
          </p:cNvPr>
          <p:cNvSpPr txBox="1"/>
          <p:nvPr/>
        </p:nvSpPr>
        <p:spPr>
          <a:xfrm>
            <a:off x="1580055" y="6837352"/>
            <a:ext cx="460390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BACKGROUND</a:t>
            </a: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endParaRPr lang="en-US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8CAFFFF-A708-9403-3946-9BF32C7D2DA2}"/>
              </a:ext>
            </a:extLst>
          </p:cNvPr>
          <p:cNvSpPr txBox="1"/>
          <p:nvPr/>
        </p:nvSpPr>
        <p:spPr>
          <a:xfrm>
            <a:off x="2497184" y="3520580"/>
            <a:ext cx="2769647" cy="4210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900" i="1" kern="0" spc="-200" dirty="0">
                <a:solidFill>
                  <a:srgbClr val="DEDEDE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65A9BBF0-A39A-B4F8-F169-764D95F70508}"/>
              </a:ext>
            </a:extLst>
          </p:cNvPr>
          <p:cNvSpPr txBox="1"/>
          <p:nvPr/>
        </p:nvSpPr>
        <p:spPr>
          <a:xfrm>
            <a:off x="5277531" y="6837352"/>
            <a:ext cx="460390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</a:rPr>
              <a:t>MOTIVATION</a:t>
            </a: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</a:rPr>
            </a:br>
            <a:endParaRPr lang="en-US" dirty="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A62FC819-BA6F-5F2C-E6DA-536AF8D4A1C5}"/>
              </a:ext>
            </a:extLst>
          </p:cNvPr>
          <p:cNvSpPr txBox="1"/>
          <p:nvPr/>
        </p:nvSpPr>
        <p:spPr>
          <a:xfrm>
            <a:off x="6194655" y="3520580"/>
            <a:ext cx="2769647" cy="4210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900" i="1" kern="0" spc="-200" dirty="0">
                <a:solidFill>
                  <a:srgbClr val="C9C9C9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F9478BD-E42D-38EA-4D75-1C5BA8FCDDCD}"/>
              </a:ext>
            </a:extLst>
          </p:cNvPr>
          <p:cNvSpPr txBox="1"/>
          <p:nvPr/>
        </p:nvSpPr>
        <p:spPr>
          <a:xfrm>
            <a:off x="9527905" y="6837352"/>
            <a:ext cx="342857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CONTRIBUTION</a:t>
            </a: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endParaRPr lang="en-US" sz="2000" dirty="0">
              <a:solidFill>
                <a:srgbClr val="262626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11BC072F-6C49-D036-8AC5-815053CB592D}"/>
              </a:ext>
            </a:extLst>
          </p:cNvPr>
          <p:cNvSpPr txBox="1"/>
          <p:nvPr/>
        </p:nvSpPr>
        <p:spPr>
          <a:xfrm>
            <a:off x="9857366" y="3520580"/>
            <a:ext cx="2769647" cy="4210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900" i="1" kern="0" spc="-2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6710E388-8EA6-F6C6-980E-2E5F99D90D4F}"/>
              </a:ext>
            </a:extLst>
          </p:cNvPr>
          <p:cNvSpPr txBox="1"/>
          <p:nvPr/>
        </p:nvSpPr>
        <p:spPr>
          <a:xfrm>
            <a:off x="12484969" y="6831114"/>
            <a:ext cx="460390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IMPLEMENTATION</a:t>
            </a: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DETAIL</a:t>
            </a: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b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</a:br>
            <a:endParaRPr lang="en-US" dirty="0"/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0530C90F-4FCF-9DA6-4965-FB4018C86C76}"/>
              </a:ext>
            </a:extLst>
          </p:cNvPr>
          <p:cNvSpPr txBox="1"/>
          <p:nvPr/>
        </p:nvSpPr>
        <p:spPr>
          <a:xfrm>
            <a:off x="13402060" y="3520580"/>
            <a:ext cx="2769647" cy="4210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900" i="1" kern="0" spc="-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4096BDFD-3797-F2D1-1C7B-9008B479B5B7}"/>
              </a:ext>
            </a:extLst>
          </p:cNvPr>
          <p:cNvGrpSpPr/>
          <p:nvPr/>
        </p:nvGrpSpPr>
        <p:grpSpPr>
          <a:xfrm>
            <a:off x="2324091" y="6335677"/>
            <a:ext cx="14020709" cy="14286"/>
            <a:chOff x="2324091" y="6335677"/>
            <a:chExt cx="14020709" cy="14286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8D2DD3D1-42B5-E21F-58F2-1112E178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24091" y="6335677"/>
              <a:ext cx="14020709" cy="14286"/>
            </a:xfrm>
            <a:prstGeom prst="rect">
              <a:avLst/>
            </a:prstGeom>
          </p:spPr>
        </p:pic>
      </p:grpSp>
      <p:sp>
        <p:nvSpPr>
          <p:cNvPr id="16" name="Object 23">
            <a:extLst>
              <a:ext uri="{FF2B5EF4-FFF2-40B4-BE49-F238E27FC236}">
                <a16:creationId xmlns:a16="http://schemas.microsoft.com/office/drawing/2014/main" id="{B3DD65D0-10B2-57D6-EAAC-015FE3B7459E}"/>
              </a:ext>
            </a:extLst>
          </p:cNvPr>
          <p:cNvSpPr txBox="1"/>
          <p:nvPr/>
        </p:nvSpPr>
        <p:spPr>
          <a:xfrm>
            <a:off x="2296776" y="1503471"/>
            <a:ext cx="150023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200" dirty="0">
                <a:solidFill>
                  <a:srgbClr val="262626"/>
                </a:solidFill>
                <a:latin typeface="Gmarket Sans Medium" pitchFamily="34" charset="0"/>
              </a:rPr>
              <a:t>CONTENTS</a:t>
            </a:r>
            <a:endParaRPr lang="en-US" dirty="0"/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1FFA9B9A-D6F7-DACF-2BE6-0606FA0E6C09}"/>
              </a:ext>
            </a:extLst>
          </p:cNvPr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5A5EB71C-D229-9AEE-3F05-056438C27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023C749B-5230-0906-4AF3-254BE4DCFB79}"/>
              </a:ext>
            </a:extLst>
          </p:cNvPr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902E43D4-0F9B-AD73-B52C-C3A6B22A9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2A2DA891-E1A2-2DC2-9568-21D767DD352D}"/>
              </a:ext>
            </a:extLst>
          </p:cNvPr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22" name="Object 30">
              <a:extLst>
                <a:ext uri="{FF2B5EF4-FFF2-40B4-BE49-F238E27FC236}">
                  <a16:creationId xmlns:a16="http://schemas.microsoft.com/office/drawing/2014/main" id="{F37A369E-E143-E6B9-7AAC-9BDEF273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1BED01CE-251D-F737-B64D-311C1EF1A5E7}"/>
              </a:ext>
            </a:extLst>
          </p:cNvPr>
          <p:cNvGrpSpPr/>
          <p:nvPr/>
        </p:nvGrpSpPr>
        <p:grpSpPr>
          <a:xfrm>
            <a:off x="5807630" y="4835153"/>
            <a:ext cx="118608" cy="118608"/>
            <a:chOff x="5807630" y="4835153"/>
            <a:chExt cx="118608" cy="118608"/>
          </a:xfrm>
        </p:grpSpPr>
        <p:pic>
          <p:nvPicPr>
            <p:cNvPr id="24" name="Object 33">
              <a:extLst>
                <a:ext uri="{FF2B5EF4-FFF2-40B4-BE49-F238E27FC236}">
                  <a16:creationId xmlns:a16="http://schemas.microsoft.com/office/drawing/2014/main" id="{6BB6668A-35F9-9B26-A2CB-4B410256C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7630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DEDEF84D-6151-DC2B-6123-B0D0D77964B8}"/>
              </a:ext>
            </a:extLst>
          </p:cNvPr>
          <p:cNvGrpSpPr/>
          <p:nvPr/>
        </p:nvGrpSpPr>
        <p:grpSpPr>
          <a:xfrm>
            <a:off x="9588947" y="4835153"/>
            <a:ext cx="118608" cy="118608"/>
            <a:chOff x="9588947" y="4835153"/>
            <a:chExt cx="118608" cy="118608"/>
          </a:xfrm>
        </p:grpSpPr>
        <p:pic>
          <p:nvPicPr>
            <p:cNvPr id="26" name="Object 36">
              <a:extLst>
                <a:ext uri="{FF2B5EF4-FFF2-40B4-BE49-F238E27FC236}">
                  <a16:creationId xmlns:a16="http://schemas.microsoft.com/office/drawing/2014/main" id="{92EDFC84-DA8A-645C-72B6-E09F688C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8947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D359A2B3-9FE5-F45B-8DAE-BC4851087B1E}"/>
              </a:ext>
            </a:extLst>
          </p:cNvPr>
          <p:cNvGrpSpPr/>
          <p:nvPr/>
        </p:nvGrpSpPr>
        <p:grpSpPr>
          <a:xfrm>
            <a:off x="13369207" y="4835153"/>
            <a:ext cx="118608" cy="118608"/>
            <a:chOff x="13369207" y="4835153"/>
            <a:chExt cx="118608" cy="118608"/>
          </a:xfrm>
        </p:grpSpPr>
        <p:pic>
          <p:nvPicPr>
            <p:cNvPr id="28" name="Object 39">
              <a:extLst>
                <a:ext uri="{FF2B5EF4-FFF2-40B4-BE49-F238E27FC236}">
                  <a16:creationId xmlns:a16="http://schemas.microsoft.com/office/drawing/2014/main" id="{8584E418-C4A9-4A38-D870-00D592ED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9207" y="4835153"/>
              <a:ext cx="118608" cy="118608"/>
            </a:xfrm>
            <a:prstGeom prst="rect">
              <a:avLst/>
            </a:prstGeom>
          </p:spPr>
        </p:pic>
      </p:grpSp>
      <p:sp>
        <p:nvSpPr>
          <p:cNvPr id="30" name="Object 58">
            <a:extLst>
              <a:ext uri="{FF2B5EF4-FFF2-40B4-BE49-F238E27FC236}">
                <a16:creationId xmlns:a16="http://schemas.microsoft.com/office/drawing/2014/main" id="{409C661E-AAD7-4F27-8F99-430837B8874C}"/>
              </a:ext>
            </a:extLst>
          </p:cNvPr>
          <p:cNvSpPr txBox="1"/>
          <p:nvPr/>
        </p:nvSpPr>
        <p:spPr>
          <a:xfrm rot="5400000">
            <a:off x="14479202" y="4737853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PROGRAMMING WITH ME </a:t>
            </a:r>
          </a:p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4FA37-90B7-42B1-1EB1-4F69E438F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1734800" y="923121"/>
            <a:ext cx="1436669" cy="95804"/>
            <a:chOff x="15326124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latin typeface="Gmarket Sans Medium" pitchFamily="34" charset="0"/>
                </a:rPr>
                <a:t>BACKGROUND</a:t>
              </a:r>
              <a:endParaRPr lang="en-US" b="1" dirty="0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</a:br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083A2BC-5BE8-767C-F567-F99AB8C3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24" y="1654807"/>
            <a:ext cx="8010525" cy="37433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859564D-75DD-6F33-358F-9C5F8157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484" y="5791447"/>
            <a:ext cx="7973565" cy="34909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7F7368-3F8B-717D-1B53-0AFDD4ED5483}"/>
              </a:ext>
            </a:extLst>
          </p:cNvPr>
          <p:cNvSpPr txBox="1"/>
          <p:nvPr/>
        </p:nvSpPr>
        <p:spPr>
          <a:xfrm>
            <a:off x="10210800" y="2323843"/>
            <a:ext cx="7379724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부산 역시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평균기온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평균 최고기온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평균 최저기온이 모두 증가 추세에 있으며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b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</a:b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일 평균기온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1~5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위가 모두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2016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년 이후에 발생하였다</a:t>
            </a:r>
            <a:r>
              <a:rPr lang="en-US" altLang="ko-KR" sz="1000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(</a:t>
            </a:r>
            <a:r>
              <a:rPr lang="ko-KR" altLang="en-US" sz="1000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기상청 보도자료</a:t>
            </a:r>
            <a:r>
              <a:rPr lang="en-US" altLang="ko-KR" sz="1000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2019.01.08.)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 </a:t>
            </a:r>
            <a:b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</a:b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특히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1970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년 후반을 기점으로 일 최고기온이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33°C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이상으로 기록되는 날이 빈번하게 발생하여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폭염의 일상화가 진행되고 있는 것으로 판단된다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  <a:endParaRPr lang="ko-KR" altLang="en-US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46" name="그림 45" descr="그래픽이(가) 표시된 사진&#10;&#10;자동 생성된 설명">
            <a:extLst>
              <a:ext uri="{FF2B5EF4-FFF2-40B4-BE49-F238E27FC236}">
                <a16:creationId xmlns:a16="http://schemas.microsoft.com/office/drawing/2014/main" id="{3499CAAB-C654-91D5-114D-D04BB3EE10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0691">
            <a:off x="10072067" y="2185020"/>
            <a:ext cx="277466" cy="277466"/>
          </a:xfrm>
          <a:prstGeom prst="rect">
            <a:avLst/>
          </a:prstGeom>
        </p:spPr>
      </p:pic>
      <p:pic>
        <p:nvPicPr>
          <p:cNvPr id="47" name="그림 46" descr="그래픽이(가) 표시된 사진&#10;&#10;자동 생성된 설명">
            <a:extLst>
              <a:ext uri="{FF2B5EF4-FFF2-40B4-BE49-F238E27FC236}">
                <a16:creationId xmlns:a16="http://schemas.microsoft.com/office/drawing/2014/main" id="{8378AC56-B77F-2E8E-7D97-EE8D14030F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77">
            <a:off x="16887122" y="4426949"/>
            <a:ext cx="250706" cy="233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68C90A-61D3-83E3-4CC7-827D2D1F40A5}"/>
              </a:ext>
            </a:extLst>
          </p:cNvPr>
          <p:cNvSpPr txBox="1"/>
          <p:nvPr/>
        </p:nvSpPr>
        <p:spPr>
          <a:xfrm>
            <a:off x="10210800" y="5982412"/>
            <a:ext cx="7379724" cy="2115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2018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년에는 매우 심각한 폭염 및 열대야가 발생하여 </a:t>
            </a:r>
            <a:r>
              <a:rPr lang="ko-KR" altLang="en-US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온열질환자가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208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명으로 평년에 비해 크게 증가하였으며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부산에서 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명이 사망하였다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·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군별로는 사상구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(58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강서구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(35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서구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(27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동래구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(25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등에서 상대적으로 많은 </a:t>
            </a:r>
            <a:r>
              <a:rPr lang="ko-KR" altLang="en-US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온열질환자가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 발생하였고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영도구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기장군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이상 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0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동구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(3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),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해운대구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(4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) 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등에서 적게 발생하여 지역 간 큰 차이를 보였다</a:t>
            </a:r>
            <a:r>
              <a:rPr lang="en-US" altLang="ko-KR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  <a:endParaRPr lang="ko-KR" altLang="en-US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3" name="그림 2" descr="그래픽이(가) 표시된 사진&#10;&#10;자동 생성된 설명">
            <a:extLst>
              <a:ext uri="{FF2B5EF4-FFF2-40B4-BE49-F238E27FC236}">
                <a16:creationId xmlns:a16="http://schemas.microsoft.com/office/drawing/2014/main" id="{A8858AC5-E160-052A-AF2D-FF2B582CB5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0691">
            <a:off x="10082074" y="5848598"/>
            <a:ext cx="277466" cy="277466"/>
          </a:xfrm>
          <a:prstGeom prst="rect">
            <a:avLst/>
          </a:prstGeom>
        </p:spPr>
      </p:pic>
      <p:pic>
        <p:nvPicPr>
          <p:cNvPr id="6" name="그림 5" descr="그래픽이(가) 표시된 사진&#10;&#10;자동 생성된 설명">
            <a:extLst>
              <a:ext uri="{FF2B5EF4-FFF2-40B4-BE49-F238E27FC236}">
                <a16:creationId xmlns:a16="http://schemas.microsoft.com/office/drawing/2014/main" id="{56DE6F6E-4671-DC3C-0605-838AA3E405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77">
            <a:off x="17302767" y="8134756"/>
            <a:ext cx="250706" cy="233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51DF7E-420C-47A4-9E7D-48BF3A1EE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1734800" y="923121"/>
            <a:ext cx="1436669" cy="95804"/>
            <a:chOff x="15326124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latin typeface="Gmarket Sans Medium" pitchFamily="34" charset="0"/>
                </a:rPr>
                <a:t>BACKGROUND</a:t>
              </a:r>
              <a:endParaRPr lang="en-US" b="1" dirty="0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</a:br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1ACA1-7515-1F4B-7FDD-8FF567F22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600" y="5412879"/>
            <a:ext cx="8141970" cy="4024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1E4D8-3769-467B-6647-7D0B2D28D52E}"/>
              </a:ext>
            </a:extLst>
          </p:cNvPr>
          <p:cNvSpPr txBox="1"/>
          <p:nvPr/>
        </p:nvSpPr>
        <p:spPr>
          <a:xfrm>
            <a:off x="10342725" y="5992960"/>
            <a:ext cx="7379724" cy="2115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부산시 무더위쉼터의 지역별 현황을 보면 구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·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군별로 쉼터의 밀도가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0.2~13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개소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/㎢,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노인인구 대비 이용 가능 인원 비율이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2.6~21%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로 지역별 편차가 매우 크게 나타나는 것을 알 수 있다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 </a:t>
            </a:r>
            <a:b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</a:b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특히 야간에 개방하는 쉼터의 비율이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3.8%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에 불과하고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b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</a:b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숙박이 가능한 쉼터는 없는 것으로 나타났다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  <a:endParaRPr lang="ko-KR" altLang="en-US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7" name="그림 6" descr="그래픽이(가) 표시된 사진&#10;&#10;자동 생성된 설명">
            <a:extLst>
              <a:ext uri="{FF2B5EF4-FFF2-40B4-BE49-F238E27FC236}">
                <a16:creationId xmlns:a16="http://schemas.microsoft.com/office/drawing/2014/main" id="{E23C0041-9640-7768-8F38-A047782E58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0691">
            <a:off x="10203992" y="5997971"/>
            <a:ext cx="277466" cy="277466"/>
          </a:xfrm>
          <a:prstGeom prst="rect">
            <a:avLst/>
          </a:prstGeom>
        </p:spPr>
      </p:pic>
      <p:pic>
        <p:nvPicPr>
          <p:cNvPr id="8" name="그림 7" descr="그래픽이(가) 표시된 사진&#10;&#10;자동 생성된 설명">
            <a:extLst>
              <a:ext uri="{FF2B5EF4-FFF2-40B4-BE49-F238E27FC236}">
                <a16:creationId xmlns:a16="http://schemas.microsoft.com/office/drawing/2014/main" id="{EDB22F9E-5F46-9A60-366A-7130B0D696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77">
            <a:off x="17092845" y="8173159"/>
            <a:ext cx="250706" cy="233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5D1C88-EAAF-2E98-C5AC-B6B3F5EC3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600" y="1739265"/>
            <a:ext cx="8172450" cy="3381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D1565-F3E2-D182-8721-CB66F444EA18}"/>
              </a:ext>
            </a:extLst>
          </p:cNvPr>
          <p:cNvSpPr txBox="1"/>
          <p:nvPr/>
        </p:nvSpPr>
        <p:spPr>
          <a:xfrm>
            <a:off x="10333200" y="1782328"/>
            <a:ext cx="7379724" cy="294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연령별 </a:t>
            </a: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발생현황을 보면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65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세 이상 </a:t>
            </a: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온열질환자가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44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(21%)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발생하여 부산시 노인인구 비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(16%)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를 크게 웃돌았다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이는 노인이 상대적으로 폭염에 취약함을 보여준다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 </a:t>
            </a:r>
            <a:b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</a:b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장소별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발생현황을 보면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일상생활 중의 </a:t>
            </a: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온열질환자가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 많</a:t>
            </a:r>
            <a:r>
              <a:rPr lang="ko-KR" altLang="en-US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이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발생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(100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48%)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하였으며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실내외 작업장에서 또한 다수의 </a:t>
            </a:r>
            <a:r>
              <a:rPr lang="ko-KR" altLang="en-US" b="0" i="0" dirty="0" err="1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(104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명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50%)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가 발생하였다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이는 일반 시민과 육체노동자에 대한 폭염 대책이 모두 중요하며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특히 노인계층을 대상으로 하는 대책 수립이 필요함을 시사한다</a:t>
            </a:r>
            <a:r>
              <a:rPr lang="en-US" altLang="ko-KR" b="0" i="0" dirty="0">
                <a:effectLst/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  <a:endParaRPr lang="ko-KR" altLang="en-US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0" name="그림 9" descr="그래픽이(가) 표시된 사진&#10;&#10;자동 생성된 설명">
            <a:extLst>
              <a:ext uri="{FF2B5EF4-FFF2-40B4-BE49-F238E27FC236}">
                <a16:creationId xmlns:a16="http://schemas.microsoft.com/office/drawing/2014/main" id="{052F1536-3B66-8811-39FF-0A73E5DAD8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0691">
            <a:off x="10194466" y="1589018"/>
            <a:ext cx="277466" cy="277466"/>
          </a:xfrm>
          <a:prstGeom prst="rect">
            <a:avLst/>
          </a:prstGeom>
        </p:spPr>
      </p:pic>
      <p:pic>
        <p:nvPicPr>
          <p:cNvPr id="11" name="그림 10" descr="그래픽이(가) 표시된 사진&#10;&#10;자동 생성된 설명">
            <a:extLst>
              <a:ext uri="{FF2B5EF4-FFF2-40B4-BE49-F238E27FC236}">
                <a16:creationId xmlns:a16="http://schemas.microsoft.com/office/drawing/2014/main" id="{3F615C4E-2748-1371-F856-E9A28B8431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77">
            <a:off x="17255250" y="4860620"/>
            <a:ext cx="250706" cy="2334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EED3ED-4DBF-1747-DA38-4EF0B7C57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3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3182600" y="923121"/>
            <a:ext cx="1436669" cy="95804"/>
            <a:chOff x="15326124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</a:br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C318C5-17BF-777D-E8F2-80471651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950369"/>
            <a:ext cx="6226884" cy="4386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EA8F9C-D4B3-DF27-1407-0EAE74883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950369"/>
            <a:ext cx="8397878" cy="4386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AF6764-BA01-14E2-0D59-A46CEE266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7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4717731" y="923121"/>
            <a:ext cx="1436669" cy="95804"/>
            <a:chOff x="15326124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6124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</a:br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</a:rPr>
              <a:t>CONTRIBUTION</a:t>
            </a:r>
            <a:endParaRPr lang="en-US" b="1" dirty="0"/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F4D7ECB6-6579-5A1C-01E1-DE78439275DA}"/>
              </a:ext>
            </a:extLst>
          </p:cNvPr>
          <p:cNvSpPr txBox="1"/>
          <p:nvPr/>
        </p:nvSpPr>
        <p:spPr>
          <a:xfrm>
            <a:off x="1794510" y="1292096"/>
            <a:ext cx="15541864" cy="7432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900" i="1" kern="0" spc="-200" dirty="0">
                <a:solidFill>
                  <a:srgbClr val="737373"/>
                </a:solidFill>
                <a:latin typeface="Gmarket Sans Medium" pitchFamily="34" charset="0"/>
              </a:rPr>
              <a:t> 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한컴 윤체 L" panose="02020603020101020101" pitchFamily="18" charset="-127"/>
                <a:ea typeface="한컴 윤체 L" panose="02020603020101020101" pitchFamily="18" charset="-127"/>
                <a:cs typeface="+mn-cs"/>
              </a:rPr>
              <a:t>검색기능 제공</a:t>
            </a:r>
            <a:r>
              <a:rPr kumimoji="0" lang="en-US" altLang="ko-KR" sz="3200" b="0" i="0" u="none" strike="noStrike" kern="0" cap="none" spc="-20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한컴 윤체 L" panose="02020603020101020101" pitchFamily="18" charset="-127"/>
                <a:ea typeface="한컴 윤체 L" panose="02020603020101020101" pitchFamily="18" charset="-127"/>
                <a:cs typeface="+mn-cs"/>
              </a:rPr>
              <a:t>,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한컴 윤체 L" panose="02020603020101020101" pitchFamily="18" charset="-127"/>
                <a:ea typeface="한컴 윤체 L" panose="02020603020101020101" pitchFamily="18" charset="-127"/>
                <a:cs typeface="+mn-cs"/>
              </a:rPr>
              <a:t> 무더위 쉼터의 접근성을 높임으로써 방치된 시설의 활성화</a:t>
            </a:r>
            <a:endParaRPr lang="en-US" sz="15900" i="1" kern="0" spc="-200" dirty="0">
              <a:solidFill>
                <a:srgbClr val="737373"/>
              </a:solidFill>
              <a:latin typeface="Gmarket Sans Medium" pitchFamily="34" charset="0"/>
            </a:endParaRPr>
          </a:p>
          <a:p>
            <a:r>
              <a:rPr lang="en-US" sz="15900" i="1" kern="0" spc="-200" dirty="0">
                <a:solidFill>
                  <a:srgbClr val="737373"/>
                </a:solidFill>
                <a:latin typeface="Gmarket Sans Medium" pitchFamily="34" charset="0"/>
              </a:rPr>
              <a:t> </a:t>
            </a:r>
            <a:r>
              <a:rPr lang="ko-KR" altLang="en-US" sz="3200" kern="0" spc="-200" dirty="0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무더위 쉼터 밀집도를 제시</a:t>
            </a:r>
            <a:r>
              <a:rPr lang="en-US" altLang="ko-KR" sz="3200" kern="0" spc="-200" dirty="0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,</a:t>
            </a:r>
            <a:r>
              <a:rPr lang="ko-KR" altLang="en-US" sz="3200" kern="0" spc="-200" dirty="0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접근 취약성이 높은 지역에 쉼터 확충이 필요함을 시사</a:t>
            </a:r>
            <a:endParaRPr lang="en-US" sz="15900" kern="0" spc="-200" dirty="0">
              <a:solidFill>
                <a:srgbClr val="737373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en-US" sz="15900" i="1" kern="0" spc="-200" dirty="0">
                <a:solidFill>
                  <a:srgbClr val="737373"/>
                </a:solidFill>
                <a:latin typeface="Gmarket Sans Medium" pitchFamily="34" charset="0"/>
              </a:rPr>
              <a:t> </a:t>
            </a:r>
            <a:r>
              <a:rPr kumimoji="0" lang="ko-KR" altLang="en-US" sz="3200" b="0" i="0" u="none" strike="noStrike" kern="0" cap="none" spc="-20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한컴 윤체 L" panose="02020603020101020101" pitchFamily="18" charset="-127"/>
                <a:ea typeface="한컴 윤체 L" panose="02020603020101020101" pitchFamily="18" charset="-127"/>
                <a:cs typeface="+mn-cs"/>
              </a:rPr>
              <a:t>무더위 쉼터를 활용한 폭염에 대한 올바른 대처</a:t>
            </a:r>
            <a:r>
              <a:rPr kumimoji="0" lang="en-US" altLang="ko-KR" sz="3200" b="0" i="0" u="none" strike="noStrike" kern="0" cap="none" spc="-20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한컴 윤체 L" panose="02020603020101020101" pitchFamily="18" charset="-127"/>
                <a:ea typeface="한컴 윤체 L" panose="02020603020101020101" pitchFamily="18" charset="-127"/>
                <a:cs typeface="+mn-cs"/>
              </a:rPr>
              <a:t>,</a:t>
            </a:r>
            <a:r>
              <a:rPr lang="ko-KR" altLang="en-US" sz="3200" kern="0" spc="-200" dirty="0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3200" kern="0" spc="-200" dirty="0" err="1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온열질환자</a:t>
            </a:r>
            <a:r>
              <a:rPr lang="ko-KR" altLang="en-US" sz="3200" kern="0" spc="-200" dirty="0">
                <a:solidFill>
                  <a:srgbClr val="737373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수의 감소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56269F-0D90-F036-A90B-0C7C9A43D29B}"/>
              </a:ext>
            </a:extLst>
          </p:cNvPr>
          <p:cNvSpPr/>
          <p:nvPr/>
        </p:nvSpPr>
        <p:spPr>
          <a:xfrm flipH="1">
            <a:off x="1066800" y="2414586"/>
            <a:ext cx="152400" cy="653891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8A725E-68B1-0A47-8AB1-4E9A2EE6E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5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DD10CE-224E-AB68-9777-346E17AEB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6222" y="1845497"/>
            <a:ext cx="12333269" cy="7083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2AC8F2-35CA-4D3C-0393-0D642F48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DD10CE-224E-AB68-9777-346E17AEB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6222" y="1845497"/>
            <a:ext cx="12333269" cy="70830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76C83A-C1D8-593D-6324-4127DC4740E0}"/>
              </a:ext>
            </a:extLst>
          </p:cNvPr>
          <p:cNvSpPr/>
          <p:nvPr/>
        </p:nvSpPr>
        <p:spPr>
          <a:xfrm>
            <a:off x="3581400" y="1866041"/>
            <a:ext cx="2590800" cy="6583082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4C170-299B-A512-F7A8-A8048C5C7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16383000" y="923121"/>
            <a:ext cx="1436669" cy="95804"/>
            <a:chOff x="15267198" y="923121"/>
            <a:chExt cx="1110985" cy="958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7198" y="923121"/>
              <a:ext cx="1110985" cy="958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86865" y="449282"/>
            <a:ext cx="18659445" cy="569643"/>
            <a:chOff x="-186865" y="449282"/>
            <a:chExt cx="18659445" cy="569643"/>
          </a:xfrm>
        </p:grpSpPr>
        <p:sp>
          <p:nvSpPr>
            <p:cNvPr id="57" name="Object 57"/>
            <p:cNvSpPr txBox="1"/>
            <p:nvPr/>
          </p:nvSpPr>
          <p:spPr>
            <a:xfrm>
              <a:off x="11867753" y="449282"/>
              <a:ext cx="130371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Gmarket Sans Medium" pitchFamily="34" charset="0"/>
                </a:rPr>
                <a:t>BACKGROUND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3335000" y="449283"/>
              <a:ext cx="21534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MOTIVATION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-186865" y="1004639"/>
              <a:ext cx="18659445" cy="14286"/>
              <a:chOff x="-186865" y="1004639"/>
              <a:chExt cx="18659445" cy="142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6865" y="1004639"/>
                <a:ext cx="18659445" cy="14286"/>
              </a:xfrm>
              <a:prstGeom prst="rect">
                <a:avLst/>
              </a:prstGeom>
            </p:spPr>
          </p:pic>
        </p:grpSp>
      </p:grpSp>
      <p:sp>
        <p:nvSpPr>
          <p:cNvPr id="4" name="Object 58">
            <a:extLst>
              <a:ext uri="{FF2B5EF4-FFF2-40B4-BE49-F238E27FC236}">
                <a16:creationId xmlns:a16="http://schemas.microsoft.com/office/drawing/2014/main" id="{79FBA8A5-C461-1CA3-DB7A-FFC14BFFF324}"/>
              </a:ext>
            </a:extLst>
          </p:cNvPr>
          <p:cNvSpPr txBox="1"/>
          <p:nvPr/>
        </p:nvSpPr>
        <p:spPr>
          <a:xfrm>
            <a:off x="16303864" y="245134"/>
            <a:ext cx="215347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IMPLEMENTATION</a:t>
            </a:r>
            <a:br>
              <a:rPr lang="en-US" sz="1400" b="1" dirty="0">
                <a:latin typeface="Gmarket Sans Medium" pitchFamily="34" charset="0"/>
                <a:cs typeface="Gmarket Sans Medium" pitchFamily="34" charset="0"/>
              </a:rPr>
            </a:br>
            <a:r>
              <a:rPr lang="en-US" sz="1400" b="1" dirty="0">
                <a:latin typeface="Gmarket Sans Medium" pitchFamily="34" charset="0"/>
                <a:cs typeface="Gmarket Sans Medium" pitchFamily="34" charset="0"/>
              </a:rPr>
              <a:t>DETAIL</a:t>
            </a:r>
            <a:endParaRPr lang="en-US" b="1" dirty="0"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557ADB2C-5BAC-42B4-8B7E-FF5B9D331B6C}"/>
              </a:ext>
            </a:extLst>
          </p:cNvPr>
          <p:cNvSpPr txBox="1"/>
          <p:nvPr/>
        </p:nvSpPr>
        <p:spPr>
          <a:xfrm>
            <a:off x="14706600" y="449283"/>
            <a:ext cx="215347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737373"/>
                </a:solidFill>
                <a:latin typeface="Gmarket Sans Medium" pitchFamily="34" charset="0"/>
              </a:rPr>
              <a:t>CONTRIBUTION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DD10CE-224E-AB68-9777-346E17AEB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6222" y="1845497"/>
            <a:ext cx="12333269" cy="70830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76C83A-C1D8-593D-6324-4127DC4740E0}"/>
              </a:ext>
            </a:extLst>
          </p:cNvPr>
          <p:cNvSpPr/>
          <p:nvPr/>
        </p:nvSpPr>
        <p:spPr>
          <a:xfrm>
            <a:off x="13335000" y="1868357"/>
            <a:ext cx="1752600" cy="1539596"/>
          </a:xfrm>
          <a:prstGeom prst="rect">
            <a:avLst/>
          </a:prstGeom>
          <a:noFill/>
          <a:ln w="1238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8C075-5802-7AD9-81DD-D67BAEF10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96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533</Words>
  <Application>Microsoft Office PowerPoint</Application>
  <PresentationFormat>사용자 지정</PresentationFormat>
  <Paragraphs>83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Gmarket Sans Bold</vt:lpstr>
      <vt:lpstr>Gmarket Sans Medium</vt:lpstr>
      <vt:lpstr>맑은 고딕</vt:lpstr>
      <vt:lpstr>한컴 윤체 B</vt:lpstr>
      <vt:lpstr>한컴 윤체 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진우</cp:lastModifiedBy>
  <cp:revision>14</cp:revision>
  <dcterms:created xsi:type="dcterms:W3CDTF">2023-05-08T14:56:41Z</dcterms:created>
  <dcterms:modified xsi:type="dcterms:W3CDTF">2023-05-15T11:46:12Z</dcterms:modified>
</cp:coreProperties>
</file>